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8288000" cy="10287000"/>
  <p:notesSz cx="6858000" cy="9144000"/>
  <p:embeddedFontLst>
    <p:embeddedFont>
      <p:font typeface="Lato" charset="1" panose="020F0502020204030203"/>
      <p:regular r:id="rId47"/>
    </p:embeddedFont>
    <p:embeddedFont>
      <p:font typeface="Helios Extended Bold" charset="1" panose="02000805050000020004"/>
      <p:regular r:id="rId48"/>
    </p:embeddedFont>
    <p:embeddedFont>
      <p:font typeface="Heebo Bold" charset="1" panose="00000800000000000000"/>
      <p:regular r:id="rId49"/>
    </p:embeddedFont>
    <p:embeddedFont>
      <p:font typeface="Lato Bold" charset="1" panose="020F0502020204030203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00382" y="6932479"/>
            <a:ext cx="3487235" cy="804358"/>
            <a:chOff x="0" y="0"/>
            <a:chExt cx="918449" cy="211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8449" cy="211847"/>
            </a:xfrm>
            <a:custGeom>
              <a:avLst/>
              <a:gdLst/>
              <a:ahLst/>
              <a:cxnLst/>
              <a:rect r="r" b="b" t="t" l="l"/>
              <a:pathLst>
                <a:path h="211847" w="918449">
                  <a:moveTo>
                    <a:pt x="44401" y="0"/>
                  </a:moveTo>
                  <a:lnTo>
                    <a:pt x="874047" y="0"/>
                  </a:lnTo>
                  <a:cubicBezTo>
                    <a:pt x="898570" y="0"/>
                    <a:pt x="918449" y="19879"/>
                    <a:pt x="918449" y="44401"/>
                  </a:cubicBezTo>
                  <a:lnTo>
                    <a:pt x="918449" y="167446"/>
                  </a:lnTo>
                  <a:cubicBezTo>
                    <a:pt x="918449" y="191968"/>
                    <a:pt x="898570" y="211847"/>
                    <a:pt x="874047" y="211847"/>
                  </a:cubicBezTo>
                  <a:lnTo>
                    <a:pt x="44401" y="211847"/>
                  </a:lnTo>
                  <a:cubicBezTo>
                    <a:pt x="19879" y="211847"/>
                    <a:pt x="0" y="191968"/>
                    <a:pt x="0" y="167446"/>
                  </a:cubicBez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5E8ED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18449" cy="25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21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25 октября 2024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58126" y="3583272"/>
            <a:ext cx="12371749" cy="2157731"/>
            <a:chOff x="0" y="0"/>
            <a:chExt cx="16495665" cy="287697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60070"/>
              <a:ext cx="16495665" cy="1585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799"/>
                </a:lnSpc>
              </a:pPr>
              <a:r>
                <a:rPr lang="en-US" b="true" sz="6999" spc="349">
                  <a:solidFill>
                    <a:srgbClr val="000000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OLAP АНАЛИЗ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6495665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b="true" sz="2399" spc="239">
                  <a:solidFill>
                    <a:srgbClr val="000000"/>
                  </a:solidFill>
                  <a:latin typeface="Heebo Bold"/>
                  <a:ea typeface="Heebo Bold"/>
                  <a:cs typeface="Heebo Bold"/>
                  <a:sym typeface="Heebo Bold"/>
                </a:rPr>
                <a:t>ОПЕРАТИВНЫЙ АНАЛИЗ ДАННЫХ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51829"/>
              <a:ext cx="1649566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23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Цыпышев Т., Рабочая Д., Зобнин А., Искорнев И., Иванов К.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152945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7163630" y="6952824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931799" y="0"/>
            <a:ext cx="7753826" cy="10287000"/>
          </a:xfrm>
          <a:custGeom>
            <a:avLst/>
            <a:gdLst/>
            <a:ahLst/>
            <a:cxnLst/>
            <a:rect r="r" b="b" t="t" l="l"/>
            <a:pathLst>
              <a:path h="10287000" w="7753826">
                <a:moveTo>
                  <a:pt x="0" y="0"/>
                </a:moveTo>
                <a:lnTo>
                  <a:pt x="7753826" y="0"/>
                </a:lnTo>
                <a:lnTo>
                  <a:pt x="77538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79650" y="407194"/>
            <a:ext cx="7364350" cy="322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spc="300" strike="noStrike" u="none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АРХИТЕКТУРА OLAP-СИСТЕМЫ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152945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7163630" y="6952824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37079" y="1798770"/>
            <a:ext cx="11938087" cy="8207435"/>
          </a:xfrm>
          <a:custGeom>
            <a:avLst/>
            <a:gdLst/>
            <a:ahLst/>
            <a:cxnLst/>
            <a:rect r="r" b="b" t="t" l="l"/>
            <a:pathLst>
              <a:path h="8207435" w="11938087">
                <a:moveTo>
                  <a:pt x="0" y="0"/>
                </a:moveTo>
                <a:lnTo>
                  <a:pt x="11938087" y="0"/>
                </a:lnTo>
                <a:lnTo>
                  <a:pt x="11938087" y="8207435"/>
                </a:lnTo>
                <a:lnTo>
                  <a:pt x="0" y="8207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03045" y="407194"/>
            <a:ext cx="5881911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КУБЫ OLAP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152945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7163630" y="6952824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148421" y="3199942"/>
            <a:ext cx="7015209" cy="3887116"/>
          </a:xfrm>
          <a:custGeom>
            <a:avLst/>
            <a:gdLst/>
            <a:ahLst/>
            <a:cxnLst/>
            <a:rect r="r" b="b" t="t" l="l"/>
            <a:pathLst>
              <a:path h="3887116" w="7015209">
                <a:moveTo>
                  <a:pt x="0" y="0"/>
                </a:moveTo>
                <a:lnTo>
                  <a:pt x="7015209" y="0"/>
                </a:lnTo>
                <a:lnTo>
                  <a:pt x="7015209" y="3887116"/>
                </a:lnTo>
                <a:lnTo>
                  <a:pt x="0" y="3887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77190" y="866775"/>
            <a:ext cx="10178802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ПРИМЕР КУБА OLAP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1971" y="2756109"/>
            <a:ext cx="8285999" cy="489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В качестве мер в трехмерном кубе, изображенном на рисунке, использованы суммы продаж, а в качестве измерений — время, товар и магазин. </a:t>
            </a:r>
          </a:p>
          <a:p>
            <a:pPr algn="l">
              <a:lnSpc>
                <a:spcPts val="3599"/>
              </a:lnSpc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Измерения: </a:t>
            </a:r>
          </a:p>
          <a:p>
            <a:pPr algn="l">
              <a:lnSpc>
                <a:spcPts val="3599"/>
              </a:lnSpc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товары группируются по категориям, </a:t>
            </a:r>
          </a:p>
          <a:p>
            <a:pPr algn="l">
              <a:lnSpc>
                <a:spcPts val="3599"/>
              </a:lnSpc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магазины — по странам, </a:t>
            </a:r>
          </a:p>
          <a:p>
            <a:pPr algn="l">
              <a:lnSpc>
                <a:spcPts val="3599"/>
              </a:lnSpc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данные о времени совершения операций — по месяцам. </a:t>
            </a:r>
          </a:p>
          <a:p>
            <a:pPr algn="l">
              <a:lnSpc>
                <a:spcPts val="3599"/>
              </a:lnSpc>
            </a:pP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Чуть позже мы рассмотрим уровни группировки ( иерархии ) подробнее.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152945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7163630" y="6952824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18956" y="2068736"/>
            <a:ext cx="8850089" cy="7777016"/>
          </a:xfrm>
          <a:custGeom>
            <a:avLst/>
            <a:gdLst/>
            <a:ahLst/>
            <a:cxnLst/>
            <a:rect r="r" b="b" t="t" l="l"/>
            <a:pathLst>
              <a:path h="7777016" w="8850089">
                <a:moveTo>
                  <a:pt x="0" y="0"/>
                </a:moveTo>
                <a:lnTo>
                  <a:pt x="8850088" y="0"/>
                </a:lnTo>
                <a:lnTo>
                  <a:pt x="8850088" y="7777015"/>
                </a:lnTo>
                <a:lnTo>
                  <a:pt x="0" y="7777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02398" y="407194"/>
            <a:ext cx="10283205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ИЗМЕРЕНИЯ В OLAP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152945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7163630" y="6952824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493371" y="2538781"/>
            <a:ext cx="11301259" cy="5989667"/>
          </a:xfrm>
          <a:custGeom>
            <a:avLst/>
            <a:gdLst/>
            <a:ahLst/>
            <a:cxnLst/>
            <a:rect r="r" b="b" t="t" l="l"/>
            <a:pathLst>
              <a:path h="5989667" w="11301259">
                <a:moveTo>
                  <a:pt x="0" y="0"/>
                </a:moveTo>
                <a:lnTo>
                  <a:pt x="11301258" y="0"/>
                </a:lnTo>
                <a:lnTo>
                  <a:pt x="11301258" y="5989667"/>
                </a:lnTo>
                <a:lnTo>
                  <a:pt x="0" y="5989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41898" y="407194"/>
            <a:ext cx="12204204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ИЕРАРХИИ ИЗМЕРЕНИЙ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1152945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66692" y="2537728"/>
            <a:ext cx="10679238" cy="5211543"/>
          </a:xfrm>
          <a:custGeom>
            <a:avLst/>
            <a:gdLst/>
            <a:ahLst/>
            <a:cxnLst/>
            <a:rect r="r" b="b" t="t" l="l"/>
            <a:pathLst>
              <a:path h="5211543" w="10679238">
                <a:moveTo>
                  <a:pt x="0" y="0"/>
                </a:moveTo>
                <a:lnTo>
                  <a:pt x="10679238" y="0"/>
                </a:lnTo>
                <a:lnTo>
                  <a:pt x="10679238" y="5211544"/>
                </a:lnTo>
                <a:lnTo>
                  <a:pt x="0" y="5211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9023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7163630" y="6952824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2411316" y="4332675"/>
            <a:ext cx="3086100" cy="957752"/>
            <a:chOff x="0" y="0"/>
            <a:chExt cx="812800" cy="2522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52247"/>
            </a:xfrm>
            <a:custGeom>
              <a:avLst/>
              <a:gdLst/>
              <a:ahLst/>
              <a:cxnLst/>
              <a:rect r="r" b="b" t="t" l="l"/>
              <a:pathLst>
                <a:path h="2522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2247"/>
                  </a:lnTo>
                  <a:lnTo>
                    <a:pt x="0" y="2522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29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14481" y="866775"/>
            <a:ext cx="6494729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АГРЕГАЦИЯ ДАННЫХ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4481" y="3853815"/>
            <a:ext cx="5814738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Вычисление общей суммы продаж по всем регионам за год. </a:t>
            </a:r>
          </a:p>
          <a:p>
            <a:pPr algn="l">
              <a:lnSpc>
                <a:spcPts val="3360"/>
              </a:lnSpc>
            </a:pPr>
          </a:p>
          <a:p>
            <a:pPr algn="l" marL="453390" indent="-226695" lvl="1">
              <a:lnSpc>
                <a:spcPts val="3360"/>
              </a:lnSpc>
              <a:buFont typeface="Arial"/>
              <a:buChar char="•"/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Определение среднего объема продаж в определённой категории товаров за месяц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924175"/>
            <a:ext cx="18288000" cy="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74482" y="2138362"/>
            <a:ext cx="1833208" cy="1543050"/>
            <a:chOff x="0" y="0"/>
            <a:chExt cx="96564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5641" cy="812800"/>
            </a:xfrm>
            <a:custGeom>
              <a:avLst/>
              <a:gdLst/>
              <a:ahLst/>
              <a:cxnLst/>
              <a:rect r="r" b="b" t="t" l="l"/>
              <a:pathLst>
                <a:path h="812800" w="965641">
                  <a:moveTo>
                    <a:pt x="84463" y="0"/>
                  </a:moveTo>
                  <a:lnTo>
                    <a:pt x="881178" y="0"/>
                  </a:lnTo>
                  <a:cubicBezTo>
                    <a:pt x="903579" y="0"/>
                    <a:pt x="925062" y="8899"/>
                    <a:pt x="940902" y="24739"/>
                  </a:cubicBezTo>
                  <a:cubicBezTo>
                    <a:pt x="956742" y="40579"/>
                    <a:pt x="965641" y="62062"/>
                    <a:pt x="965641" y="84463"/>
                  </a:cubicBezTo>
                  <a:lnTo>
                    <a:pt x="965641" y="728337"/>
                  </a:lnTo>
                  <a:cubicBezTo>
                    <a:pt x="965641" y="750738"/>
                    <a:pt x="956742" y="772221"/>
                    <a:pt x="940902" y="788061"/>
                  </a:cubicBezTo>
                  <a:cubicBezTo>
                    <a:pt x="925062" y="803901"/>
                    <a:pt x="903579" y="812800"/>
                    <a:pt x="881178" y="812800"/>
                  </a:cubicBezTo>
                  <a:lnTo>
                    <a:pt x="84463" y="812800"/>
                  </a:lnTo>
                  <a:cubicBezTo>
                    <a:pt x="62062" y="812800"/>
                    <a:pt x="40579" y="803901"/>
                    <a:pt x="24739" y="788061"/>
                  </a:cubicBezTo>
                  <a:cubicBezTo>
                    <a:pt x="8899" y="772221"/>
                    <a:pt x="0" y="750738"/>
                    <a:pt x="0" y="728337"/>
                  </a:cubicBezTo>
                  <a:lnTo>
                    <a:pt x="0" y="84463"/>
                  </a:lnTo>
                  <a:cubicBezTo>
                    <a:pt x="0" y="62062"/>
                    <a:pt x="8899" y="40579"/>
                    <a:pt x="24739" y="24739"/>
                  </a:cubicBezTo>
                  <a:cubicBezTo>
                    <a:pt x="40579" y="8899"/>
                    <a:pt x="62062" y="0"/>
                    <a:pt x="84463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2F1F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965641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50"/>
                </a:lnSpc>
                <a:spcBef>
                  <a:spcPct val="0"/>
                </a:spcBef>
              </a:pPr>
              <a:r>
                <a:rPr lang="en-US" b="true" sz="2300" spc="230" strike="noStrike" u="none">
                  <a:solidFill>
                    <a:srgbClr val="5E8ED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DRILL-DOWN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39373" y="3966369"/>
            <a:ext cx="11301259" cy="6300452"/>
          </a:xfrm>
          <a:custGeom>
            <a:avLst/>
            <a:gdLst/>
            <a:ahLst/>
            <a:cxnLst/>
            <a:rect r="r" b="b" t="t" l="l"/>
            <a:pathLst>
              <a:path h="6300452" w="11301259">
                <a:moveTo>
                  <a:pt x="0" y="0"/>
                </a:moveTo>
                <a:lnTo>
                  <a:pt x="11301259" y="0"/>
                </a:lnTo>
                <a:lnTo>
                  <a:pt x="11301259" y="6300452"/>
                </a:lnTo>
                <a:lnTo>
                  <a:pt x="0" y="630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215055" y="2138362"/>
            <a:ext cx="1764187" cy="1543050"/>
            <a:chOff x="0" y="0"/>
            <a:chExt cx="929284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9284" cy="812800"/>
            </a:xfrm>
            <a:custGeom>
              <a:avLst/>
              <a:gdLst/>
              <a:ahLst/>
              <a:cxnLst/>
              <a:rect r="r" b="b" t="t" l="l"/>
              <a:pathLst>
                <a:path h="812800" w="929284">
                  <a:moveTo>
                    <a:pt x="87768" y="0"/>
                  </a:moveTo>
                  <a:lnTo>
                    <a:pt x="841516" y="0"/>
                  </a:lnTo>
                  <a:cubicBezTo>
                    <a:pt x="864794" y="0"/>
                    <a:pt x="887118" y="9247"/>
                    <a:pt x="903577" y="25707"/>
                  </a:cubicBezTo>
                  <a:cubicBezTo>
                    <a:pt x="920037" y="42166"/>
                    <a:pt x="929284" y="64490"/>
                    <a:pt x="929284" y="87768"/>
                  </a:cubicBezTo>
                  <a:lnTo>
                    <a:pt x="929284" y="725032"/>
                  </a:lnTo>
                  <a:cubicBezTo>
                    <a:pt x="929284" y="748310"/>
                    <a:pt x="920037" y="770634"/>
                    <a:pt x="903577" y="787093"/>
                  </a:cubicBezTo>
                  <a:cubicBezTo>
                    <a:pt x="887118" y="803553"/>
                    <a:pt x="864794" y="812800"/>
                    <a:pt x="841516" y="812800"/>
                  </a:cubicBezTo>
                  <a:lnTo>
                    <a:pt x="87768" y="812800"/>
                  </a:lnTo>
                  <a:cubicBezTo>
                    <a:pt x="64490" y="812800"/>
                    <a:pt x="42166" y="803553"/>
                    <a:pt x="25707" y="787093"/>
                  </a:cubicBezTo>
                  <a:cubicBezTo>
                    <a:pt x="9247" y="770634"/>
                    <a:pt x="0" y="748310"/>
                    <a:pt x="0" y="725032"/>
                  </a:cubicBezTo>
                  <a:lnTo>
                    <a:pt x="0" y="87768"/>
                  </a:lnTo>
                  <a:cubicBezTo>
                    <a:pt x="0" y="64490"/>
                    <a:pt x="9247" y="42166"/>
                    <a:pt x="25707" y="25707"/>
                  </a:cubicBezTo>
                  <a:cubicBezTo>
                    <a:pt x="42166" y="9247"/>
                    <a:pt x="64490" y="0"/>
                    <a:pt x="87768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2F1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929284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50"/>
                </a:lnSpc>
                <a:spcBef>
                  <a:spcPct val="0"/>
                </a:spcBef>
              </a:pPr>
              <a:r>
                <a:rPr lang="en-US" b="true" sz="2300" spc="230" strike="noStrike" u="none">
                  <a:solidFill>
                    <a:srgbClr val="5E8ED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ROLL-UP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83059" y="2138362"/>
            <a:ext cx="1717824" cy="1543050"/>
            <a:chOff x="0" y="0"/>
            <a:chExt cx="90486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4862" cy="812800"/>
            </a:xfrm>
            <a:custGeom>
              <a:avLst/>
              <a:gdLst/>
              <a:ahLst/>
              <a:cxnLst/>
              <a:rect r="r" b="b" t="t" l="l"/>
              <a:pathLst>
                <a:path h="812800" w="904862">
                  <a:moveTo>
                    <a:pt x="90136" y="0"/>
                  </a:moveTo>
                  <a:lnTo>
                    <a:pt x="814726" y="0"/>
                  </a:lnTo>
                  <a:cubicBezTo>
                    <a:pt x="838631" y="0"/>
                    <a:pt x="861558" y="9496"/>
                    <a:pt x="878462" y="26400"/>
                  </a:cubicBezTo>
                  <a:cubicBezTo>
                    <a:pt x="895366" y="43304"/>
                    <a:pt x="904862" y="66231"/>
                    <a:pt x="904862" y="90136"/>
                  </a:cubicBezTo>
                  <a:lnTo>
                    <a:pt x="904862" y="722664"/>
                  </a:lnTo>
                  <a:cubicBezTo>
                    <a:pt x="904862" y="746569"/>
                    <a:pt x="895366" y="769496"/>
                    <a:pt x="878462" y="786400"/>
                  </a:cubicBezTo>
                  <a:cubicBezTo>
                    <a:pt x="861558" y="803304"/>
                    <a:pt x="838631" y="812800"/>
                    <a:pt x="814726" y="812800"/>
                  </a:cubicBezTo>
                  <a:lnTo>
                    <a:pt x="90136" y="812800"/>
                  </a:lnTo>
                  <a:cubicBezTo>
                    <a:pt x="66231" y="812800"/>
                    <a:pt x="43304" y="803304"/>
                    <a:pt x="26400" y="786400"/>
                  </a:cubicBezTo>
                  <a:cubicBezTo>
                    <a:pt x="9496" y="769496"/>
                    <a:pt x="0" y="746569"/>
                    <a:pt x="0" y="722664"/>
                  </a:cubicBezTo>
                  <a:lnTo>
                    <a:pt x="0" y="90136"/>
                  </a:lnTo>
                  <a:cubicBezTo>
                    <a:pt x="0" y="66231"/>
                    <a:pt x="9496" y="43304"/>
                    <a:pt x="26400" y="26400"/>
                  </a:cubicBezTo>
                  <a:cubicBezTo>
                    <a:pt x="43304" y="9496"/>
                    <a:pt x="66231" y="0"/>
                    <a:pt x="90136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2F1F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904862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50"/>
                </a:lnSpc>
                <a:spcBef>
                  <a:spcPct val="0"/>
                </a:spcBef>
              </a:pPr>
              <a:r>
                <a:rPr lang="en-US" b="true" sz="2300" spc="230" strike="noStrike" u="none">
                  <a:solidFill>
                    <a:srgbClr val="5E8ED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DICE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10635" y="2138362"/>
            <a:ext cx="1718528" cy="1543050"/>
            <a:chOff x="0" y="0"/>
            <a:chExt cx="905233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5233" cy="812800"/>
            </a:xfrm>
            <a:custGeom>
              <a:avLst/>
              <a:gdLst/>
              <a:ahLst/>
              <a:cxnLst/>
              <a:rect r="r" b="b" t="t" l="l"/>
              <a:pathLst>
                <a:path h="812800" w="905233">
                  <a:moveTo>
                    <a:pt x="90099" y="0"/>
                  </a:moveTo>
                  <a:lnTo>
                    <a:pt x="815133" y="0"/>
                  </a:lnTo>
                  <a:cubicBezTo>
                    <a:pt x="864894" y="0"/>
                    <a:pt x="905233" y="40339"/>
                    <a:pt x="905233" y="90099"/>
                  </a:cubicBezTo>
                  <a:lnTo>
                    <a:pt x="905233" y="722701"/>
                  </a:lnTo>
                  <a:cubicBezTo>
                    <a:pt x="905233" y="772461"/>
                    <a:pt x="864894" y="812800"/>
                    <a:pt x="815133" y="812800"/>
                  </a:cubicBezTo>
                  <a:lnTo>
                    <a:pt x="90099" y="812800"/>
                  </a:lnTo>
                  <a:cubicBezTo>
                    <a:pt x="40339" y="812800"/>
                    <a:pt x="0" y="772461"/>
                    <a:pt x="0" y="722701"/>
                  </a:cubicBezTo>
                  <a:lnTo>
                    <a:pt x="0" y="90099"/>
                  </a:lnTo>
                  <a:cubicBezTo>
                    <a:pt x="0" y="40339"/>
                    <a:pt x="40339" y="0"/>
                    <a:pt x="90099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2F1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905233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50"/>
                </a:lnSpc>
                <a:spcBef>
                  <a:spcPct val="0"/>
                </a:spcBef>
              </a:pPr>
              <a:r>
                <a:rPr lang="en-US" b="true" sz="2300" spc="230" strike="noStrike" u="none">
                  <a:solidFill>
                    <a:srgbClr val="5E8ED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SLICE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18088" y="780210"/>
            <a:ext cx="248490" cy="24849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607874" y="2138362"/>
            <a:ext cx="1829876" cy="1543050"/>
            <a:chOff x="0" y="0"/>
            <a:chExt cx="963885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63885" cy="812800"/>
            </a:xfrm>
            <a:custGeom>
              <a:avLst/>
              <a:gdLst/>
              <a:ahLst/>
              <a:cxnLst/>
              <a:rect r="r" b="b" t="t" l="l"/>
              <a:pathLst>
                <a:path h="812800" w="963885">
                  <a:moveTo>
                    <a:pt x="84617" y="0"/>
                  </a:moveTo>
                  <a:lnTo>
                    <a:pt x="879269" y="0"/>
                  </a:lnTo>
                  <a:cubicBezTo>
                    <a:pt x="901710" y="0"/>
                    <a:pt x="923233" y="8915"/>
                    <a:pt x="939102" y="24784"/>
                  </a:cubicBezTo>
                  <a:cubicBezTo>
                    <a:pt x="954970" y="40652"/>
                    <a:pt x="963885" y="62175"/>
                    <a:pt x="963885" y="84617"/>
                  </a:cubicBezTo>
                  <a:lnTo>
                    <a:pt x="963885" y="728183"/>
                  </a:lnTo>
                  <a:cubicBezTo>
                    <a:pt x="963885" y="750625"/>
                    <a:pt x="954970" y="772148"/>
                    <a:pt x="939102" y="788016"/>
                  </a:cubicBezTo>
                  <a:cubicBezTo>
                    <a:pt x="923233" y="803885"/>
                    <a:pt x="901710" y="812800"/>
                    <a:pt x="879269" y="812800"/>
                  </a:cubicBezTo>
                  <a:lnTo>
                    <a:pt x="84617" y="812800"/>
                  </a:lnTo>
                  <a:cubicBezTo>
                    <a:pt x="62175" y="812800"/>
                    <a:pt x="40652" y="803885"/>
                    <a:pt x="24784" y="788016"/>
                  </a:cubicBezTo>
                  <a:cubicBezTo>
                    <a:pt x="8915" y="772148"/>
                    <a:pt x="0" y="750625"/>
                    <a:pt x="0" y="728183"/>
                  </a:cubicBezTo>
                  <a:lnTo>
                    <a:pt x="0" y="84617"/>
                  </a:lnTo>
                  <a:cubicBezTo>
                    <a:pt x="0" y="62175"/>
                    <a:pt x="8915" y="40652"/>
                    <a:pt x="24784" y="24784"/>
                  </a:cubicBezTo>
                  <a:cubicBezTo>
                    <a:pt x="40652" y="8915"/>
                    <a:pt x="62175" y="0"/>
                    <a:pt x="84617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2F1F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963885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50"/>
                </a:lnSpc>
                <a:spcBef>
                  <a:spcPct val="0"/>
                </a:spcBef>
              </a:pPr>
              <a:r>
                <a:rPr lang="en-US" b="true" sz="2300" spc="230" strike="noStrike" u="none">
                  <a:solidFill>
                    <a:srgbClr val="5E8ED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PIVOT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07959" y="866775"/>
            <a:ext cx="15872082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ОПЕРАЦИИ OLAP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98561" y="2500337"/>
            <a:ext cx="6502387" cy="5991626"/>
          </a:xfrm>
          <a:custGeom>
            <a:avLst/>
            <a:gdLst/>
            <a:ahLst/>
            <a:cxnLst/>
            <a:rect r="r" b="b" t="t" l="l"/>
            <a:pathLst>
              <a:path h="5991626" w="6502387">
                <a:moveTo>
                  <a:pt x="0" y="0"/>
                </a:moveTo>
                <a:lnTo>
                  <a:pt x="6502387" y="0"/>
                </a:lnTo>
                <a:lnTo>
                  <a:pt x="6502387" y="5991626"/>
                </a:lnTo>
                <a:lnTo>
                  <a:pt x="0" y="599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5342" y="1734000"/>
            <a:ext cx="6286751" cy="7524300"/>
          </a:xfrm>
          <a:custGeom>
            <a:avLst/>
            <a:gdLst/>
            <a:ahLst/>
            <a:cxnLst/>
            <a:rect r="r" b="b" t="t" l="l"/>
            <a:pathLst>
              <a:path h="7524300" w="6286751">
                <a:moveTo>
                  <a:pt x="0" y="0"/>
                </a:moveTo>
                <a:lnTo>
                  <a:pt x="6286751" y="0"/>
                </a:lnTo>
                <a:lnTo>
                  <a:pt x="6286751" y="7524300"/>
                </a:lnTo>
                <a:lnTo>
                  <a:pt x="0" y="752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11690995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ROLL-UP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314192" y="2555205"/>
            <a:ext cx="6811006" cy="5936758"/>
          </a:xfrm>
          <a:custGeom>
            <a:avLst/>
            <a:gdLst/>
            <a:ahLst/>
            <a:cxnLst/>
            <a:rect r="r" b="b" t="t" l="l"/>
            <a:pathLst>
              <a:path h="5936758" w="6811006">
                <a:moveTo>
                  <a:pt x="0" y="0"/>
                </a:moveTo>
                <a:lnTo>
                  <a:pt x="6811006" y="0"/>
                </a:lnTo>
                <a:lnTo>
                  <a:pt x="6811006" y="5936758"/>
                </a:lnTo>
                <a:lnTo>
                  <a:pt x="0" y="5936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6775"/>
            <a:ext cx="11690995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DRILL-DOWN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03029" y="1761434"/>
            <a:ext cx="6286751" cy="7524300"/>
          </a:xfrm>
          <a:custGeom>
            <a:avLst/>
            <a:gdLst/>
            <a:ahLst/>
            <a:cxnLst/>
            <a:rect r="r" b="b" t="t" l="l"/>
            <a:pathLst>
              <a:path h="7524300" w="6286751">
                <a:moveTo>
                  <a:pt x="0" y="0"/>
                </a:moveTo>
                <a:lnTo>
                  <a:pt x="6286751" y="0"/>
                </a:lnTo>
                <a:lnTo>
                  <a:pt x="6286751" y="7524300"/>
                </a:lnTo>
                <a:lnTo>
                  <a:pt x="0" y="752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98561" y="2500337"/>
            <a:ext cx="6502387" cy="5991626"/>
          </a:xfrm>
          <a:custGeom>
            <a:avLst/>
            <a:gdLst/>
            <a:ahLst/>
            <a:cxnLst/>
            <a:rect r="r" b="b" t="t" l="l"/>
            <a:pathLst>
              <a:path h="5991626" w="6502387">
                <a:moveTo>
                  <a:pt x="0" y="0"/>
                </a:moveTo>
                <a:lnTo>
                  <a:pt x="6502387" y="0"/>
                </a:lnTo>
                <a:lnTo>
                  <a:pt x="6502387" y="5991626"/>
                </a:lnTo>
                <a:lnTo>
                  <a:pt x="0" y="599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24923" y="2721238"/>
            <a:ext cx="7097372" cy="5549825"/>
          </a:xfrm>
          <a:custGeom>
            <a:avLst/>
            <a:gdLst/>
            <a:ahLst/>
            <a:cxnLst/>
            <a:rect r="r" b="b" t="t" l="l"/>
            <a:pathLst>
              <a:path h="5549825" w="7097372">
                <a:moveTo>
                  <a:pt x="0" y="0"/>
                </a:moveTo>
                <a:lnTo>
                  <a:pt x="7097372" y="0"/>
                </a:lnTo>
                <a:lnTo>
                  <a:pt x="7097372" y="5549824"/>
                </a:lnTo>
                <a:lnTo>
                  <a:pt x="0" y="5549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11690995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DICE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90063" y="8668933"/>
            <a:ext cx="533846" cy="589367"/>
          </a:xfrm>
          <a:custGeom>
            <a:avLst/>
            <a:gdLst/>
            <a:ahLst/>
            <a:cxnLst/>
            <a:rect r="r" b="b" t="t" l="l"/>
            <a:pathLst>
              <a:path h="589367" w="533846">
                <a:moveTo>
                  <a:pt x="0" y="0"/>
                </a:moveTo>
                <a:lnTo>
                  <a:pt x="533846" y="0"/>
                </a:lnTo>
                <a:lnTo>
                  <a:pt x="533846" y="589367"/>
                </a:lnTo>
                <a:lnTo>
                  <a:pt x="0" y="589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41286" y="-33451"/>
            <a:ext cx="18288000" cy="10287000"/>
            <a:chOff x="0" y="0"/>
            <a:chExt cx="2833290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010810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590063" y="866775"/>
            <a:ext cx="8693050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ВВЕДЕНИЕ В OLAP АНАЛИЗ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33115" y="3099171"/>
            <a:ext cx="7149997" cy="524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OLAP расшифровывается как On-Line Analytical Processing, или онлайн аналитическая обработка данных. </a:t>
            </a:r>
          </a:p>
          <a:p>
            <a:pPr algn="r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Суть OLAP заключается в удобном доступе к агрегированным данным для быстрого анализа и принятия решений.</a:t>
            </a:r>
          </a:p>
          <a:p>
            <a:pPr algn="r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OLAP помогает бизнесу ответить на важные вопросы, такие как: Как изменилась прибыль по регионам за последний год? Какие продукты продавались лучше всего в определенном месяце? Как распределяются ресурсы компании по разным направлениям?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98561" y="2500337"/>
            <a:ext cx="6502387" cy="5991626"/>
          </a:xfrm>
          <a:custGeom>
            <a:avLst/>
            <a:gdLst/>
            <a:ahLst/>
            <a:cxnLst/>
            <a:rect r="r" b="b" t="t" l="l"/>
            <a:pathLst>
              <a:path h="5991626" w="6502387">
                <a:moveTo>
                  <a:pt x="0" y="0"/>
                </a:moveTo>
                <a:lnTo>
                  <a:pt x="6502387" y="0"/>
                </a:lnTo>
                <a:lnTo>
                  <a:pt x="6502387" y="5991626"/>
                </a:lnTo>
                <a:lnTo>
                  <a:pt x="0" y="599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7470" y="2164495"/>
            <a:ext cx="7221830" cy="5958009"/>
          </a:xfrm>
          <a:custGeom>
            <a:avLst/>
            <a:gdLst/>
            <a:ahLst/>
            <a:cxnLst/>
            <a:rect r="r" b="b" t="t" l="l"/>
            <a:pathLst>
              <a:path h="5958009" w="7221830">
                <a:moveTo>
                  <a:pt x="0" y="0"/>
                </a:moveTo>
                <a:lnTo>
                  <a:pt x="7221830" y="0"/>
                </a:lnTo>
                <a:lnTo>
                  <a:pt x="7221830" y="5958010"/>
                </a:lnTo>
                <a:lnTo>
                  <a:pt x="0" y="5958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11690995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SLICE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552698" y="2481708"/>
            <a:ext cx="6201687" cy="6028884"/>
          </a:xfrm>
          <a:custGeom>
            <a:avLst/>
            <a:gdLst/>
            <a:ahLst/>
            <a:cxnLst/>
            <a:rect r="r" b="b" t="t" l="l"/>
            <a:pathLst>
              <a:path h="6028884" w="6201687">
                <a:moveTo>
                  <a:pt x="0" y="0"/>
                </a:moveTo>
                <a:lnTo>
                  <a:pt x="6201687" y="0"/>
                </a:lnTo>
                <a:lnTo>
                  <a:pt x="6201687" y="6028884"/>
                </a:lnTo>
                <a:lnTo>
                  <a:pt x="0" y="6028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6775"/>
            <a:ext cx="11690995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PIVOT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28011" y="2517145"/>
            <a:ext cx="7221830" cy="5958009"/>
          </a:xfrm>
          <a:custGeom>
            <a:avLst/>
            <a:gdLst/>
            <a:ahLst/>
            <a:cxnLst/>
            <a:rect r="r" b="b" t="t" l="l"/>
            <a:pathLst>
              <a:path h="5958009" w="7221830">
                <a:moveTo>
                  <a:pt x="0" y="0"/>
                </a:moveTo>
                <a:lnTo>
                  <a:pt x="7221830" y="0"/>
                </a:lnTo>
                <a:lnTo>
                  <a:pt x="7221830" y="5958010"/>
                </a:lnTo>
                <a:lnTo>
                  <a:pt x="0" y="5958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72766" y="1294745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9562125" cy="322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МОДЕЛИРОВАНИЕ ДАННЫХ ДЛЯ OLAP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91998"/>
            <a:ext cx="7291887" cy="326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AutoNum type="arabicPeriod" startAt="1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Выбор ключевых измерений</a:t>
            </a:r>
          </a:p>
          <a:p>
            <a:pPr algn="l" marL="474979" indent="-237490" lvl="1">
              <a:lnSpc>
                <a:spcPts val="4399"/>
              </a:lnSpc>
              <a:buAutoNum type="arabicPeriod" startAt="1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Определение фактов</a:t>
            </a:r>
          </a:p>
          <a:p>
            <a:pPr algn="l" marL="474979" indent="-237490" lvl="1">
              <a:lnSpc>
                <a:spcPts val="4399"/>
              </a:lnSpc>
              <a:buAutoNum type="arabicPeriod" startAt="1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Установление мер </a:t>
            </a:r>
          </a:p>
          <a:p>
            <a:pPr algn="l" marL="474979" indent="-237490" lvl="1">
              <a:lnSpc>
                <a:spcPts val="4399"/>
              </a:lnSpc>
              <a:buAutoNum type="arabicPeriod" startAt="1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Создание таблиц фактов и измерений</a:t>
            </a:r>
          </a:p>
          <a:p>
            <a:pPr algn="l" marL="474979" indent="-237490" lvl="1">
              <a:lnSpc>
                <a:spcPts val="4399"/>
              </a:lnSpc>
              <a:buAutoNum type="arabicPeriod" startAt="1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Установление связей между таблицами</a:t>
            </a:r>
          </a:p>
          <a:p>
            <a:pPr algn="l" marL="474979" indent="-237490" lvl="1">
              <a:lnSpc>
                <a:spcPts val="4399"/>
              </a:lnSpc>
              <a:buAutoNum type="arabicPeriod" startAt="1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Настройка процессов агрегации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9524" y="1816991"/>
            <a:ext cx="15057794" cy="8470009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9222" r="0" b="-9222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674644" y="866775"/>
            <a:ext cx="12506341" cy="322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СИСТЕМЫ УПРАВЛЕНИЯ БАЗАМИ ДАННЫХ И OLAP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92129" y="4430395"/>
            <a:ext cx="6688855" cy="482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OLAP-системы часто работают на базе реляционных СУБД, таких как SQL Server, Oracle и MySQL. Эти СУБД позволяют хранить и управлять большими объемами данных, которые затем могут быть организованы для OLAP-анализа. </a:t>
            </a:r>
          </a:p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Использование реляционных баз данных с OLAP обеспечивает: Гибкость в организации данных. Поддержку сложных аналитических запросов.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16991"/>
            <a:ext cx="18288000" cy="8470009"/>
            <a:chOff x="0" y="0"/>
            <a:chExt cx="344108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41088" cy="1593725"/>
            </a:xfrm>
            <a:custGeom>
              <a:avLst/>
              <a:gdLst/>
              <a:ahLst/>
              <a:cxnLst/>
              <a:rect r="r" b="b" t="t" l="l"/>
              <a:pathLst>
                <a:path h="1593725" w="3441088">
                  <a:moveTo>
                    <a:pt x="0" y="0"/>
                  </a:moveTo>
                  <a:lnTo>
                    <a:pt x="3441088" y="0"/>
                  </a:lnTo>
                  <a:lnTo>
                    <a:pt x="344108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660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53508" y="407194"/>
            <a:ext cx="17180984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ПРИМЕР OLAP-АНАЛИЗА В EXCEL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787108" y="-1712742"/>
            <a:ext cx="7264176" cy="7264176"/>
          </a:xfrm>
          <a:custGeom>
            <a:avLst/>
            <a:gdLst/>
            <a:ahLst/>
            <a:cxnLst/>
            <a:rect r="r" b="b" t="t" l="l"/>
            <a:pathLst>
              <a:path h="7264176" w="7264176">
                <a:moveTo>
                  <a:pt x="0" y="0"/>
                </a:moveTo>
                <a:lnTo>
                  <a:pt x="7264176" y="0"/>
                </a:lnTo>
                <a:lnTo>
                  <a:pt x="7264176" y="7264175"/>
                </a:lnTo>
                <a:lnTo>
                  <a:pt x="0" y="7264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7555" y="2901283"/>
            <a:ext cx="5300301" cy="5300301"/>
          </a:xfrm>
          <a:custGeom>
            <a:avLst/>
            <a:gdLst/>
            <a:ahLst/>
            <a:cxnLst/>
            <a:rect r="r" b="b" t="t" l="l"/>
            <a:pathLst>
              <a:path h="5300301" w="5300301">
                <a:moveTo>
                  <a:pt x="0" y="0"/>
                </a:moveTo>
                <a:lnTo>
                  <a:pt x="5300301" y="0"/>
                </a:lnTo>
                <a:lnTo>
                  <a:pt x="5300301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9829" y="5445002"/>
            <a:ext cx="4680884" cy="4680884"/>
          </a:xfrm>
          <a:custGeom>
            <a:avLst/>
            <a:gdLst/>
            <a:ahLst/>
            <a:cxnLst/>
            <a:rect r="r" b="b" t="t" l="l"/>
            <a:pathLst>
              <a:path h="4680884" w="4680884">
                <a:moveTo>
                  <a:pt x="0" y="0"/>
                </a:moveTo>
                <a:lnTo>
                  <a:pt x="4680883" y="0"/>
                </a:lnTo>
                <a:lnTo>
                  <a:pt x="4680883" y="4680884"/>
                </a:lnTo>
                <a:lnTo>
                  <a:pt x="0" y="4680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66775"/>
            <a:ext cx="8115300" cy="322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ПРОГРАММНЫЕ ПРОДУКТЫ ДЛЯ OLAP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62413"/>
            <a:ext cx="6688855" cy="579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84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Microsoft SQL Server Analysis Services (SSAS): Поддерживает многомерные и табличные модели OLAP. </a:t>
            </a:r>
          </a:p>
          <a:p>
            <a:pPr algn="l" marL="474979" indent="-237490" lvl="1">
              <a:lnSpc>
                <a:spcPts val="384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Oracle OLAP: Интегрированное решение для анализа данных в Oracle Database. </a:t>
            </a:r>
          </a:p>
          <a:p>
            <a:pPr algn="l" marL="474979" indent="-237490" lvl="1">
              <a:lnSpc>
                <a:spcPts val="384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SAP BW (Business Warehouse): Специализированная BI-система для OLAP-анализа в крупных предприятиях. Эти решения предлагают мощные инструменты для создания кубов, анализа и визуализации данных.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4018367"/>
            <a:ext cx="18288000" cy="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067913" y="3246842"/>
            <a:ext cx="2002674" cy="1543050"/>
            <a:chOff x="0" y="0"/>
            <a:chExt cx="10549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9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906">
                  <a:moveTo>
                    <a:pt x="77316" y="0"/>
                  </a:moveTo>
                  <a:lnTo>
                    <a:pt x="977590" y="0"/>
                  </a:lnTo>
                  <a:cubicBezTo>
                    <a:pt x="1020291" y="0"/>
                    <a:pt x="1054906" y="34615"/>
                    <a:pt x="1054906" y="77316"/>
                  </a:cubicBezTo>
                  <a:lnTo>
                    <a:pt x="1054906" y="735484"/>
                  </a:lnTo>
                  <a:cubicBezTo>
                    <a:pt x="1054906" y="778185"/>
                    <a:pt x="1020291" y="812800"/>
                    <a:pt x="977590" y="812800"/>
                  </a:cubicBezTo>
                  <a:lnTo>
                    <a:pt x="77316" y="812800"/>
                  </a:lnTo>
                  <a:cubicBezTo>
                    <a:pt x="34615" y="812800"/>
                    <a:pt x="0" y="778185"/>
                    <a:pt x="0" y="735484"/>
                  </a:cubicBezTo>
                  <a:lnTo>
                    <a:pt x="0" y="77316"/>
                  </a:lnTo>
                  <a:cubicBezTo>
                    <a:pt x="0" y="34615"/>
                    <a:pt x="34615" y="0"/>
                    <a:pt x="77316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54906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b="true" sz="2499" spc="249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EXTRACT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23411" y="3246842"/>
            <a:ext cx="2641178" cy="1543050"/>
            <a:chOff x="0" y="0"/>
            <a:chExt cx="139123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1238" cy="812800"/>
            </a:xfrm>
            <a:custGeom>
              <a:avLst/>
              <a:gdLst/>
              <a:ahLst/>
              <a:cxnLst/>
              <a:rect r="r" b="b" t="t" l="l"/>
              <a:pathLst>
                <a:path h="812800" w="1391238">
                  <a:moveTo>
                    <a:pt x="58625" y="0"/>
                  </a:moveTo>
                  <a:lnTo>
                    <a:pt x="1332613" y="0"/>
                  </a:lnTo>
                  <a:cubicBezTo>
                    <a:pt x="1348161" y="0"/>
                    <a:pt x="1363073" y="6177"/>
                    <a:pt x="1374067" y="17171"/>
                  </a:cubicBezTo>
                  <a:cubicBezTo>
                    <a:pt x="1385061" y="28165"/>
                    <a:pt x="1391238" y="43076"/>
                    <a:pt x="1391238" y="58625"/>
                  </a:cubicBezTo>
                  <a:lnTo>
                    <a:pt x="1391238" y="754175"/>
                  </a:lnTo>
                  <a:cubicBezTo>
                    <a:pt x="1391238" y="769724"/>
                    <a:pt x="1385061" y="784635"/>
                    <a:pt x="1374067" y="795629"/>
                  </a:cubicBezTo>
                  <a:cubicBezTo>
                    <a:pt x="1363073" y="806623"/>
                    <a:pt x="1348161" y="812800"/>
                    <a:pt x="1332613" y="812800"/>
                  </a:cubicBezTo>
                  <a:lnTo>
                    <a:pt x="58625" y="812800"/>
                  </a:lnTo>
                  <a:cubicBezTo>
                    <a:pt x="43076" y="812800"/>
                    <a:pt x="28165" y="806623"/>
                    <a:pt x="17171" y="795629"/>
                  </a:cubicBezTo>
                  <a:cubicBezTo>
                    <a:pt x="6177" y="784635"/>
                    <a:pt x="0" y="769724"/>
                    <a:pt x="0" y="754175"/>
                  </a:cubicBezTo>
                  <a:lnTo>
                    <a:pt x="0" y="58625"/>
                  </a:lnTo>
                  <a:cubicBezTo>
                    <a:pt x="0" y="43076"/>
                    <a:pt x="6177" y="28165"/>
                    <a:pt x="17171" y="17171"/>
                  </a:cubicBezTo>
                  <a:cubicBezTo>
                    <a:pt x="28165" y="6177"/>
                    <a:pt x="43076" y="0"/>
                    <a:pt x="58625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91238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b="true" sz="2499" spc="249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TRANSFORM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38697" y="4904192"/>
            <a:ext cx="386375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100" spc="210">
                <a:solidFill>
                  <a:srgbClr val="3D4D55"/>
                </a:solidFill>
                <a:latin typeface="Lato Bold"/>
                <a:ea typeface="Lato Bold"/>
                <a:cs typeface="Lato Bold"/>
                <a:sym typeface="Lato Bold"/>
              </a:rPr>
              <a:t>Извлечение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7374" y="5416637"/>
            <a:ext cx="3863752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Получение данных из различных источников (OLTP-системы, файлы, внешние базы данных).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216090" y="3246842"/>
            <a:ext cx="2002674" cy="1543050"/>
            <a:chOff x="0" y="0"/>
            <a:chExt cx="105490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49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906">
                  <a:moveTo>
                    <a:pt x="77316" y="0"/>
                  </a:moveTo>
                  <a:lnTo>
                    <a:pt x="977590" y="0"/>
                  </a:lnTo>
                  <a:cubicBezTo>
                    <a:pt x="1020291" y="0"/>
                    <a:pt x="1054906" y="34615"/>
                    <a:pt x="1054906" y="77316"/>
                  </a:cubicBezTo>
                  <a:lnTo>
                    <a:pt x="1054906" y="735484"/>
                  </a:lnTo>
                  <a:cubicBezTo>
                    <a:pt x="1054906" y="778185"/>
                    <a:pt x="1020291" y="812800"/>
                    <a:pt x="977590" y="812800"/>
                  </a:cubicBezTo>
                  <a:lnTo>
                    <a:pt x="77316" y="812800"/>
                  </a:lnTo>
                  <a:cubicBezTo>
                    <a:pt x="34615" y="812800"/>
                    <a:pt x="0" y="778185"/>
                    <a:pt x="0" y="735484"/>
                  </a:cubicBezTo>
                  <a:lnTo>
                    <a:pt x="0" y="77316"/>
                  </a:lnTo>
                  <a:cubicBezTo>
                    <a:pt x="0" y="34615"/>
                    <a:pt x="34615" y="0"/>
                    <a:pt x="77316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054906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b="true" sz="2499" spc="249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LOAD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7959" y="1471277"/>
            <a:ext cx="15872082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OLAP И ETL-ПРОЦЕССЫ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8088" y="780210"/>
            <a:ext cx="248490" cy="24849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212785" y="4904192"/>
            <a:ext cx="386375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100" spc="210">
                <a:solidFill>
                  <a:srgbClr val="3D4D55"/>
                </a:solidFill>
                <a:latin typeface="Lato Bold"/>
                <a:ea typeface="Lato Bold"/>
                <a:cs typeface="Lato Bold"/>
                <a:sym typeface="Lato Bold"/>
              </a:rPr>
              <a:t>Трансформация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19203" y="5416637"/>
            <a:ext cx="3863752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Преобразование данных, агрегирование, очистка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84890" y="4904192"/>
            <a:ext cx="386375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100" spc="210">
                <a:solidFill>
                  <a:srgbClr val="3D4D55"/>
                </a:solidFill>
                <a:latin typeface="Lato Bold"/>
                <a:ea typeface="Lato Bold"/>
                <a:cs typeface="Lato Bold"/>
                <a:sym typeface="Lato Bold"/>
              </a:rPr>
              <a:t>Загрузка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5551" y="5416637"/>
            <a:ext cx="3863752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Загрузка преобразованных данных в хранилище данных или OLAP-кубы.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83296" y="0"/>
            <a:ext cx="10004704" cy="10287000"/>
            <a:chOff x="0" y="0"/>
            <a:chExt cx="2017731" cy="2074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7731" cy="2074664"/>
            </a:xfrm>
            <a:custGeom>
              <a:avLst/>
              <a:gdLst/>
              <a:ahLst/>
              <a:cxnLst/>
              <a:rect r="r" b="b" t="t" l="l"/>
              <a:pathLst>
                <a:path h="2074664" w="2017731">
                  <a:moveTo>
                    <a:pt x="0" y="0"/>
                  </a:moveTo>
                  <a:lnTo>
                    <a:pt x="2017731" y="0"/>
                  </a:lnTo>
                  <a:lnTo>
                    <a:pt x="2017731" y="2074664"/>
                  </a:lnTo>
                  <a:lnTo>
                    <a:pt x="0" y="2074664"/>
                  </a:lnTo>
                  <a:close/>
                </a:path>
              </a:pathLst>
            </a:custGeom>
            <a:blipFill>
              <a:blip r:embed="rId2"/>
              <a:stretch>
                <a:fillRect l="-6068" t="0" r="-6068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12506341" cy="322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ИСПОЛЬЗОВАНИЕ OLAP В РЕАЛЬНЫХ ПРИМЕРАХ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50065"/>
            <a:ext cx="6050350" cy="436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Ритейл: Анализ продаж по продуктам, регионам и времени.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Финансы: Анализ доходов, расходов, финансовых показателей по периодам и подразделениям.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Производство: Оценка эффективности производственных линий по времени и ресурсам.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51442"/>
            <a:ext cx="7758984" cy="5984116"/>
          </a:xfrm>
          <a:custGeom>
            <a:avLst/>
            <a:gdLst/>
            <a:ahLst/>
            <a:cxnLst/>
            <a:rect r="r" b="b" t="t" l="l"/>
            <a:pathLst>
              <a:path h="5984116" w="7758984">
                <a:moveTo>
                  <a:pt x="0" y="0"/>
                </a:moveTo>
                <a:lnTo>
                  <a:pt x="7758984" y="0"/>
                </a:lnTo>
                <a:lnTo>
                  <a:pt x="7758984" y="5984116"/>
                </a:lnTo>
                <a:lnTo>
                  <a:pt x="0" y="5984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35359" y="2831602"/>
            <a:ext cx="8023941" cy="4623796"/>
          </a:xfrm>
          <a:custGeom>
            <a:avLst/>
            <a:gdLst/>
            <a:ahLst/>
            <a:cxnLst/>
            <a:rect r="r" b="b" t="t" l="l"/>
            <a:pathLst>
              <a:path h="4623796" w="8023941">
                <a:moveTo>
                  <a:pt x="0" y="0"/>
                </a:moveTo>
                <a:lnTo>
                  <a:pt x="8023941" y="0"/>
                </a:lnTo>
                <a:lnTo>
                  <a:pt x="8023941" y="4623796"/>
                </a:lnTo>
                <a:lnTo>
                  <a:pt x="0" y="4623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13009944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ПРИМЕР OLAP-СИСТЕМЫ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88281"/>
            <a:ext cx="15906380" cy="9480624"/>
            <a:chOff x="0" y="0"/>
            <a:chExt cx="3247527" cy="1935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47527" cy="1935612"/>
            </a:xfrm>
            <a:custGeom>
              <a:avLst/>
              <a:gdLst/>
              <a:ahLst/>
              <a:cxnLst/>
              <a:rect r="r" b="b" t="t" l="l"/>
              <a:pathLst>
                <a:path h="1935612" w="3247527">
                  <a:moveTo>
                    <a:pt x="0" y="0"/>
                  </a:moveTo>
                  <a:lnTo>
                    <a:pt x="3247527" y="0"/>
                  </a:lnTo>
                  <a:lnTo>
                    <a:pt x="3247527" y="1935612"/>
                  </a:lnTo>
                  <a:lnTo>
                    <a:pt x="0" y="1935612"/>
                  </a:lnTo>
                  <a:close/>
                </a:path>
              </a:pathLst>
            </a:custGeom>
            <a:blipFill>
              <a:blip r:embed="rId2"/>
              <a:stretch>
                <a:fillRect l="0" t="-2220" r="0" b="-222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45987" y="407194"/>
            <a:ext cx="16271806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ВИЗУАЛИЗАЦИЯ ДАННЫХ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38254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011538" y="866775"/>
            <a:ext cx="10271575" cy="322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OLAP В КОНТЕКСТЕ БИЗНЕС-АНАЛИТИКИ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42565" y="4267286"/>
            <a:ext cx="6440548" cy="480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OLAP играет ключевую роль в системах бизнес-аналитики (BI). </a:t>
            </a:r>
          </a:p>
          <a:p>
            <a:pPr algn="r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С помощью OLAP-анализа компании могут: </a:t>
            </a:r>
          </a:p>
          <a:p>
            <a:pPr algn="r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Проводить финансовый анализ для прогнозирования бюджета. </a:t>
            </a:r>
          </a:p>
          <a:p>
            <a:pPr algn="r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Анализировать поведение клиентов на основе исторических данных. </a:t>
            </a:r>
          </a:p>
          <a:p>
            <a:pPr algn="r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Определять продуктивность маркетинговых кампаний. </a:t>
            </a:r>
          </a:p>
          <a:p>
            <a:pPr algn="r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процессов.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6551" y="-702117"/>
            <a:ext cx="11924365" cy="11691235"/>
            <a:chOff x="0" y="0"/>
            <a:chExt cx="1974210" cy="1935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4210" cy="1935612"/>
            </a:xfrm>
            <a:custGeom>
              <a:avLst/>
              <a:gdLst/>
              <a:ahLst/>
              <a:cxnLst/>
              <a:rect r="r" b="b" t="t" l="l"/>
              <a:pathLst>
                <a:path h="1935612" w="1974210">
                  <a:moveTo>
                    <a:pt x="0" y="0"/>
                  </a:moveTo>
                  <a:lnTo>
                    <a:pt x="1974210" y="0"/>
                  </a:lnTo>
                  <a:lnTo>
                    <a:pt x="1974210" y="1935612"/>
                  </a:lnTo>
                  <a:lnTo>
                    <a:pt x="0" y="1935612"/>
                  </a:lnTo>
                  <a:close/>
                </a:path>
              </a:pathLst>
            </a:custGeom>
            <a:blipFill>
              <a:blip r:embed="rId2"/>
              <a:stretch>
                <a:fillRect l="0" t="-997" r="0" b="-997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674644" y="866775"/>
            <a:ext cx="12506341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OLAP И BIG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66250" y="2372991"/>
            <a:ext cx="8693050" cy="434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OLAP может быть применен к анализу больших данных (Big Data) с использованием современных технологий, таких как </a:t>
            </a:r>
          </a:p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Hadoop и Spark: Интеграция с Big Data: OLAP может работать с большими объемами неструктурированных данных. </a:t>
            </a:r>
          </a:p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Анализ потоков данных: OLAP позволяет обрабатывать и агрегировать большие объемы информации в реальном времени.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94602" y="3181695"/>
            <a:ext cx="12631653" cy="7105305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9222" r="0" b="-9222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674644" y="866775"/>
            <a:ext cx="12506341" cy="322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ИНТЕГРАЦИЯ OLAP С ДРУГИМИ СИСТЕМАМИ АНАЛИТИКИ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7051" y="4430395"/>
            <a:ext cx="5943933" cy="531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OLAP-системы могут быть интегрированы с другими инструментами анализа данных, такими как: </a:t>
            </a:r>
          </a:p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Mining: Предиктивный анализ данных для выявления скрытых закономерностей. </a:t>
            </a:r>
          </a:p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BI-платформы: Интеграция с инструментами бизнес-аналитики для улучшения визуализации и создания интерактивных отчетов.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83296" y="0"/>
            <a:ext cx="10004704" cy="10287000"/>
            <a:chOff x="0" y="0"/>
            <a:chExt cx="2017731" cy="2074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7731" cy="2074664"/>
            </a:xfrm>
            <a:custGeom>
              <a:avLst/>
              <a:gdLst/>
              <a:ahLst/>
              <a:cxnLst/>
              <a:rect r="r" b="b" t="t" l="l"/>
              <a:pathLst>
                <a:path h="2074664" w="2017731">
                  <a:moveTo>
                    <a:pt x="0" y="0"/>
                  </a:moveTo>
                  <a:lnTo>
                    <a:pt x="2017731" y="0"/>
                  </a:lnTo>
                  <a:lnTo>
                    <a:pt x="2017731" y="2074664"/>
                  </a:lnTo>
                  <a:lnTo>
                    <a:pt x="0" y="2074664"/>
                  </a:lnTo>
                  <a:close/>
                </a:path>
              </a:pathLst>
            </a:custGeom>
            <a:blipFill>
              <a:blip r:embed="rId2"/>
              <a:stretch>
                <a:fillRect l="-9954" t="0" r="-9954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6050350" cy="322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OLAP И DATA MINING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87794"/>
            <a:ext cx="6706028" cy="602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OLAP и Data Mining (интеллектуальный анализ данных) работают вместе для: Выявления паттернов: OLAP помогает обрабатывать и агрегировать данные, которые затем могут быть проанализированы с помощью методов Data Mining.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Прогнозирования: Data Mining использует агрегированные OLAP-данные для создания моделей предсказания будущих событий.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59718" y="0"/>
            <a:ext cx="11886655" cy="10287000"/>
            <a:chOff x="0" y="0"/>
            <a:chExt cx="2397279" cy="2074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7279" cy="2074664"/>
            </a:xfrm>
            <a:custGeom>
              <a:avLst/>
              <a:gdLst/>
              <a:ahLst/>
              <a:cxnLst/>
              <a:rect r="r" b="b" t="t" l="l"/>
              <a:pathLst>
                <a:path h="2074664" w="2397279">
                  <a:moveTo>
                    <a:pt x="0" y="0"/>
                  </a:moveTo>
                  <a:lnTo>
                    <a:pt x="2397279" y="0"/>
                  </a:lnTo>
                  <a:lnTo>
                    <a:pt x="2397279" y="2074664"/>
                  </a:lnTo>
                  <a:lnTo>
                    <a:pt x="0" y="2074664"/>
                  </a:lnTo>
                  <a:close/>
                </a:path>
              </a:pathLst>
            </a:custGeom>
            <a:blipFill>
              <a:blip r:embed="rId2"/>
              <a:stretch>
                <a:fillRect l="-11486" t="0" r="-11486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6417902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OLAP В ОБЛАКЕ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33420"/>
            <a:ext cx="6050350" cy="602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OLAP все чаще перемещается в облачные платформы, такие как Microsoft Azure и Amazon Web Services (AWS): Доступность: Облачные решения позволяют масштабировать OLAP в зависимости от объема данных.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Мобильность: Доступ к данным и аналитическим инструментам через интернет с любого устройства.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91675" y="0"/>
            <a:ext cx="8696325" cy="4565571"/>
          </a:xfrm>
          <a:custGeom>
            <a:avLst/>
            <a:gdLst/>
            <a:ahLst/>
            <a:cxnLst/>
            <a:rect r="r" b="b" t="t" l="l"/>
            <a:pathLst>
              <a:path h="4565571" w="8696325">
                <a:moveTo>
                  <a:pt x="0" y="0"/>
                </a:moveTo>
                <a:lnTo>
                  <a:pt x="8696325" y="0"/>
                </a:lnTo>
                <a:lnTo>
                  <a:pt x="8696325" y="4565571"/>
                </a:lnTo>
                <a:lnTo>
                  <a:pt x="0" y="4565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82691" y="6215405"/>
            <a:ext cx="7006336" cy="5300301"/>
          </a:xfrm>
          <a:custGeom>
            <a:avLst/>
            <a:gdLst/>
            <a:ahLst/>
            <a:cxnLst/>
            <a:rect r="r" b="b" t="t" l="l"/>
            <a:pathLst>
              <a:path h="5300301" w="7006336">
                <a:moveTo>
                  <a:pt x="0" y="0"/>
                </a:moveTo>
                <a:lnTo>
                  <a:pt x="7006336" y="0"/>
                </a:lnTo>
                <a:lnTo>
                  <a:pt x="7006336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66397" y="5143500"/>
            <a:ext cx="6719462" cy="2259419"/>
          </a:xfrm>
          <a:custGeom>
            <a:avLst/>
            <a:gdLst/>
            <a:ahLst/>
            <a:cxnLst/>
            <a:rect r="r" b="b" t="t" l="l"/>
            <a:pathLst>
              <a:path h="2259419" w="6719462">
                <a:moveTo>
                  <a:pt x="0" y="0"/>
                </a:moveTo>
                <a:lnTo>
                  <a:pt x="6719462" y="0"/>
                </a:lnTo>
                <a:lnTo>
                  <a:pt x="6719462" y="2259419"/>
                </a:lnTo>
                <a:lnTo>
                  <a:pt x="0" y="2259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66775"/>
            <a:ext cx="8115300" cy="322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ОБЛАЧНЫЕ СЕРВИСЫ ДЛЯ OLAP АНАЛИЗА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18393"/>
            <a:ext cx="6688855" cy="434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84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Microsoft Azure Analysis Services: Платформа для создания кубов данных в облаке. </a:t>
            </a:r>
          </a:p>
          <a:p>
            <a:pPr algn="l" marL="474979" indent="-237490" lvl="1">
              <a:lnSpc>
                <a:spcPts val="384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Amazon Redshift: Высокопроизводительный хранилище данных с поддержкой OLAP. </a:t>
            </a:r>
          </a:p>
          <a:p>
            <a:pPr algn="l" marL="474979" indent="-237490" lvl="1">
              <a:lnSpc>
                <a:spcPts val="384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Google BigQuery: Масштабируемая платформа для анализа больших данных с функциями OLAP.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29426"/>
            <a:ext cx="10927814" cy="8357574"/>
            <a:chOff x="0" y="0"/>
            <a:chExt cx="2833290" cy="21668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2166895"/>
            </a:xfrm>
            <a:custGeom>
              <a:avLst/>
              <a:gdLst/>
              <a:ahLst/>
              <a:cxnLst/>
              <a:rect r="r" b="b" t="t" l="l"/>
              <a:pathLst>
                <a:path h="216689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2166895"/>
                  </a:lnTo>
                  <a:lnTo>
                    <a:pt x="0" y="2166895"/>
                  </a:lnTo>
                  <a:close/>
                </a:path>
              </a:pathLst>
            </a:custGeom>
            <a:blipFill>
              <a:blip r:embed="rId2"/>
              <a:stretch>
                <a:fillRect l="0" t="-1157" r="0" b="-1157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674644" y="866775"/>
            <a:ext cx="12506341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OLAP И МАШИННОЕ ОБУЧЕНИЕ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92129" y="3841640"/>
            <a:ext cx="6688855" cy="33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Подготовка данных: OLAP агрегирует и фильтрует данные для последующего использования в ML. </a:t>
            </a:r>
          </a:p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Тренировка моделей: ML-алгоритмы могут работать на данных, организованных в OLAPкубах, для создания прогнозов и выявления трендов.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85935" y="2628456"/>
            <a:ext cx="13615189" cy="7658544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48" t="0" r="-448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189957" y="866775"/>
            <a:ext cx="13991027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OLAP И ИСКУССТВЕННЫЙ ИНТЕЛЛЕКТ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53610" y="3333243"/>
            <a:ext cx="5127375" cy="677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 (искусственный интеллект) в сочетании с OLAP может автоматически анализировать данные и находить закономерности, которые сложно обнаружить вручную: Автоматизация аналитики: AI может автоматизировать процесс обработки и анализа данных. Выявление скрытых тенденций: ИИ может находить взаимосвязи в больших объемах данных, используя агрегированные OLAP-кубы.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24511" y="2019869"/>
            <a:ext cx="8463489" cy="8702298"/>
            <a:chOff x="0" y="0"/>
            <a:chExt cx="2017731" cy="2074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7731" cy="2074664"/>
            </a:xfrm>
            <a:custGeom>
              <a:avLst/>
              <a:gdLst/>
              <a:ahLst/>
              <a:cxnLst/>
              <a:rect r="r" b="b" t="t" l="l"/>
              <a:pathLst>
                <a:path h="2074664" w="2017731">
                  <a:moveTo>
                    <a:pt x="0" y="0"/>
                  </a:moveTo>
                  <a:lnTo>
                    <a:pt x="2017731" y="0"/>
                  </a:lnTo>
                  <a:lnTo>
                    <a:pt x="2017731" y="2074664"/>
                  </a:lnTo>
                  <a:lnTo>
                    <a:pt x="0" y="2074664"/>
                  </a:lnTo>
                  <a:close/>
                </a:path>
              </a:pathLst>
            </a:custGeom>
            <a:blipFill>
              <a:blip r:embed="rId2"/>
              <a:stretch>
                <a:fillRect l="-41397" t="0" r="-41397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544716"/>
            <a:ext cx="18086713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СОВРЕМЕННЫЙ АНАЛИТИЧЕСКИЙ ИНСТРУМЕНТАРИЙ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33420"/>
            <a:ext cx="7254596" cy="602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OLAP по-прежнему остается важным инструментом для многомерного анализа данных, однако появляются и другие методы: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Lakes: Хранилища неструктурированных данных. In-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Memory Analytics: Обработка данных в оперативной памяти для ускорения анализа.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Streaming Analytics: Обработка данных в реальном времени для немедленного анализа событий. 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68657" y="841983"/>
            <a:ext cx="15145299" cy="11155829"/>
            <a:chOff x="0" y="0"/>
            <a:chExt cx="2833290" cy="2086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2086964"/>
            </a:xfrm>
            <a:custGeom>
              <a:avLst/>
              <a:gdLst/>
              <a:ahLst/>
              <a:cxnLst/>
              <a:rect r="r" b="b" t="t" l="l"/>
              <a:pathLst>
                <a:path h="2086964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2086964"/>
                  </a:lnTo>
                  <a:lnTo>
                    <a:pt x="0" y="2086964"/>
                  </a:lnTo>
                  <a:close/>
                </a:path>
              </a:pathLst>
            </a:custGeom>
            <a:blipFill>
              <a:blip r:embed="rId2"/>
              <a:stretch>
                <a:fillRect l="-5278" t="0" r="-5278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674644" y="866775"/>
            <a:ext cx="12506341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ТЕНДЕНЦИИ РАЗВИТИЯ OLAP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44041" y="3458257"/>
            <a:ext cx="5536943" cy="579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Растущая популярность self-service аналитики: Пользователи могут самостоятельно создавать отчеты и проводить анализ. </a:t>
            </a:r>
          </a:p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Интеграция с искусственным интеллектом и машинным обучением: Автоматизация анализа и выявление сложных паттернов. </a:t>
            </a:r>
          </a:p>
          <a:p>
            <a:pPr algn="r">
              <a:lnSpc>
                <a:spcPts val="384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Облачные OLAP-решения: Рост спроса на облачные платформы для обработки данных.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0108" y="1834858"/>
            <a:ext cx="14048566" cy="8948756"/>
            <a:chOff x="0" y="0"/>
            <a:chExt cx="2833290" cy="18047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804769"/>
            </a:xfrm>
            <a:custGeom>
              <a:avLst/>
              <a:gdLst/>
              <a:ahLst/>
              <a:cxnLst/>
              <a:rect r="r" b="b" t="t" l="l"/>
              <a:pathLst>
                <a:path h="180476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804769"/>
                  </a:lnTo>
                  <a:lnTo>
                    <a:pt x="0" y="1804769"/>
                  </a:lnTo>
                  <a:close/>
                </a:path>
              </a:pathLst>
            </a:custGeom>
            <a:blipFill>
              <a:blip r:embed="rId2"/>
              <a:stretch>
                <a:fillRect l="0" t="-236" r="0" b="-236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481418" y="10020962"/>
            <a:ext cx="3665817" cy="1436630"/>
            <a:chOff x="0" y="0"/>
            <a:chExt cx="965483" cy="3783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5483" cy="378372"/>
            </a:xfrm>
            <a:custGeom>
              <a:avLst/>
              <a:gdLst/>
              <a:ahLst/>
              <a:cxnLst/>
              <a:rect r="r" b="b" t="t" l="l"/>
              <a:pathLst>
                <a:path h="378372" w="965483">
                  <a:moveTo>
                    <a:pt x="0" y="0"/>
                  </a:moveTo>
                  <a:lnTo>
                    <a:pt x="965483" y="0"/>
                  </a:lnTo>
                  <a:lnTo>
                    <a:pt x="965483" y="378372"/>
                  </a:lnTo>
                  <a:lnTo>
                    <a:pt x="0" y="378372"/>
                  </a:lnTo>
                  <a:close/>
                </a:path>
              </a:pathLst>
            </a:custGeom>
            <a:solidFill>
              <a:srgbClr val="8FE3F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65483" cy="42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66775"/>
            <a:ext cx="12506341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ПРЕИМУЩЕСТВА OLAP ДЛЯ БИЗНЕСА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782505"/>
            <a:ext cx="6050350" cy="436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Быстрый анализ больших объемов данных.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Гибкость в изучении данных с разных точек зрения.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Возможность выявлять скрытые тенденции и закономерности.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Улучшение стратегического и оперативного планирования.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4018367"/>
            <a:ext cx="18288000" cy="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10886" y="3218267"/>
            <a:ext cx="2375134" cy="1543050"/>
            <a:chOff x="0" y="0"/>
            <a:chExt cx="12511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11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51100">
                  <a:moveTo>
                    <a:pt x="65191" y="0"/>
                  </a:moveTo>
                  <a:lnTo>
                    <a:pt x="1185908" y="0"/>
                  </a:lnTo>
                  <a:cubicBezTo>
                    <a:pt x="1203198" y="0"/>
                    <a:pt x="1219780" y="6868"/>
                    <a:pt x="1232006" y="19094"/>
                  </a:cubicBezTo>
                  <a:cubicBezTo>
                    <a:pt x="1244231" y="31320"/>
                    <a:pt x="1251100" y="47902"/>
                    <a:pt x="1251100" y="65191"/>
                  </a:cubicBezTo>
                  <a:lnTo>
                    <a:pt x="1251100" y="747609"/>
                  </a:lnTo>
                  <a:cubicBezTo>
                    <a:pt x="1251100" y="764898"/>
                    <a:pt x="1244231" y="781480"/>
                    <a:pt x="1232006" y="793706"/>
                  </a:cubicBezTo>
                  <a:cubicBezTo>
                    <a:pt x="1219780" y="805932"/>
                    <a:pt x="1203198" y="812800"/>
                    <a:pt x="1185908" y="812800"/>
                  </a:cubicBezTo>
                  <a:lnTo>
                    <a:pt x="65191" y="812800"/>
                  </a:lnTo>
                  <a:cubicBezTo>
                    <a:pt x="47902" y="812800"/>
                    <a:pt x="31320" y="805932"/>
                    <a:pt x="19094" y="793706"/>
                  </a:cubicBezTo>
                  <a:cubicBezTo>
                    <a:pt x="6868" y="781480"/>
                    <a:pt x="0" y="764898"/>
                    <a:pt x="0" y="747609"/>
                  </a:cubicBezTo>
                  <a:lnTo>
                    <a:pt x="0" y="65191"/>
                  </a:lnTo>
                  <a:cubicBezTo>
                    <a:pt x="0" y="47902"/>
                    <a:pt x="6868" y="31320"/>
                    <a:pt x="19094" y="19094"/>
                  </a:cubicBezTo>
                  <a:cubicBezTo>
                    <a:pt x="31320" y="6868"/>
                    <a:pt x="47902" y="0"/>
                    <a:pt x="65191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2F1F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2511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  <a:r>
                <a:rPr lang="en-US" b="true" sz="2300" spc="230">
                  <a:solidFill>
                    <a:srgbClr val="5E8ED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КУБ ДАННЫХ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50971" y="3218267"/>
            <a:ext cx="2339662" cy="1543050"/>
            <a:chOff x="0" y="0"/>
            <a:chExt cx="123241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2415" cy="812800"/>
            </a:xfrm>
            <a:custGeom>
              <a:avLst/>
              <a:gdLst/>
              <a:ahLst/>
              <a:cxnLst/>
              <a:rect r="r" b="b" t="t" l="l"/>
              <a:pathLst>
                <a:path h="812800" w="1232415">
                  <a:moveTo>
                    <a:pt x="66180" y="0"/>
                  </a:moveTo>
                  <a:lnTo>
                    <a:pt x="1166235" y="0"/>
                  </a:lnTo>
                  <a:cubicBezTo>
                    <a:pt x="1202785" y="0"/>
                    <a:pt x="1232415" y="29630"/>
                    <a:pt x="1232415" y="66180"/>
                  </a:cubicBezTo>
                  <a:lnTo>
                    <a:pt x="1232415" y="746620"/>
                  </a:lnTo>
                  <a:cubicBezTo>
                    <a:pt x="1232415" y="764172"/>
                    <a:pt x="1225442" y="781005"/>
                    <a:pt x="1213031" y="793416"/>
                  </a:cubicBezTo>
                  <a:cubicBezTo>
                    <a:pt x="1200620" y="805828"/>
                    <a:pt x="1183787" y="812800"/>
                    <a:pt x="1166235" y="812800"/>
                  </a:cubicBezTo>
                  <a:lnTo>
                    <a:pt x="66180" y="812800"/>
                  </a:lnTo>
                  <a:cubicBezTo>
                    <a:pt x="48628" y="812800"/>
                    <a:pt x="31795" y="805828"/>
                    <a:pt x="19384" y="793416"/>
                  </a:cubicBezTo>
                  <a:cubicBezTo>
                    <a:pt x="6972" y="781005"/>
                    <a:pt x="0" y="764172"/>
                    <a:pt x="0" y="746620"/>
                  </a:cubicBezTo>
                  <a:lnTo>
                    <a:pt x="0" y="66180"/>
                  </a:lnTo>
                  <a:cubicBezTo>
                    <a:pt x="0" y="48628"/>
                    <a:pt x="6972" y="31795"/>
                    <a:pt x="19384" y="19384"/>
                  </a:cubicBezTo>
                  <a:cubicBezTo>
                    <a:pt x="31795" y="6972"/>
                    <a:pt x="48628" y="0"/>
                    <a:pt x="6618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2F1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232415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50"/>
                </a:lnSpc>
                <a:spcBef>
                  <a:spcPct val="0"/>
                </a:spcBef>
              </a:pPr>
              <a:r>
                <a:rPr lang="en-US" b="true" sz="2300" spc="230" strike="noStrike" u="none">
                  <a:solidFill>
                    <a:srgbClr val="5E8ED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ИЗМЕРЕНИЯ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263965" y="3218267"/>
            <a:ext cx="2002674" cy="1543050"/>
            <a:chOff x="0" y="0"/>
            <a:chExt cx="1054906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49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906">
                  <a:moveTo>
                    <a:pt x="77316" y="0"/>
                  </a:moveTo>
                  <a:lnTo>
                    <a:pt x="977590" y="0"/>
                  </a:lnTo>
                  <a:cubicBezTo>
                    <a:pt x="1020291" y="0"/>
                    <a:pt x="1054906" y="34615"/>
                    <a:pt x="1054906" y="77316"/>
                  </a:cubicBezTo>
                  <a:lnTo>
                    <a:pt x="1054906" y="735484"/>
                  </a:lnTo>
                  <a:cubicBezTo>
                    <a:pt x="1054906" y="778185"/>
                    <a:pt x="1020291" y="812800"/>
                    <a:pt x="977590" y="812800"/>
                  </a:cubicBezTo>
                  <a:lnTo>
                    <a:pt x="77316" y="812800"/>
                  </a:lnTo>
                  <a:cubicBezTo>
                    <a:pt x="34615" y="812800"/>
                    <a:pt x="0" y="778185"/>
                    <a:pt x="0" y="735484"/>
                  </a:cubicBezTo>
                  <a:lnTo>
                    <a:pt x="0" y="77316"/>
                  </a:lnTo>
                  <a:cubicBezTo>
                    <a:pt x="0" y="34615"/>
                    <a:pt x="34615" y="0"/>
                    <a:pt x="77316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2F1F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54906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50"/>
                </a:lnSpc>
                <a:spcBef>
                  <a:spcPct val="0"/>
                </a:spcBef>
              </a:pPr>
              <a:r>
                <a:rPr lang="en-US" b="true" sz="2300" spc="230" strike="noStrike" u="none">
                  <a:solidFill>
                    <a:srgbClr val="5E8ED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МЕТРИКИ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51906" y="4904192"/>
            <a:ext cx="4293095" cy="458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многомерная структура, позволяющая организовывать данные по различным измерениям, таким как время, продукт и регион. Куб данных предоставляет возможность анализа с разных ракурсов, например, по времени, географии или категориям продуктов.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8926" y="4904192"/>
            <a:ext cx="3863752" cy="249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категории, по которым группируются данные. Эти измерения помогают систематизировать данные для более удобного анализа.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11077" y="4904192"/>
            <a:ext cx="3863752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числовые данные, которые анализируются. Факты служат основой для различных метрик и показателей.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33426" y="4904192"/>
            <a:ext cx="3863752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способы измерения фактов. Метрики позволяют количественно оценивать и сравнивать данные.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141617" y="3218267"/>
            <a:ext cx="2002674" cy="1543050"/>
            <a:chOff x="0" y="0"/>
            <a:chExt cx="1054906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49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906">
                  <a:moveTo>
                    <a:pt x="77316" y="0"/>
                  </a:moveTo>
                  <a:lnTo>
                    <a:pt x="977590" y="0"/>
                  </a:lnTo>
                  <a:cubicBezTo>
                    <a:pt x="1020291" y="0"/>
                    <a:pt x="1054906" y="34615"/>
                    <a:pt x="1054906" y="77316"/>
                  </a:cubicBezTo>
                  <a:lnTo>
                    <a:pt x="1054906" y="735484"/>
                  </a:lnTo>
                  <a:cubicBezTo>
                    <a:pt x="1054906" y="778185"/>
                    <a:pt x="1020291" y="812800"/>
                    <a:pt x="977590" y="812800"/>
                  </a:cubicBezTo>
                  <a:lnTo>
                    <a:pt x="77316" y="812800"/>
                  </a:lnTo>
                  <a:cubicBezTo>
                    <a:pt x="34615" y="812800"/>
                    <a:pt x="0" y="778185"/>
                    <a:pt x="0" y="735484"/>
                  </a:cubicBezTo>
                  <a:lnTo>
                    <a:pt x="0" y="77316"/>
                  </a:lnTo>
                  <a:cubicBezTo>
                    <a:pt x="0" y="34615"/>
                    <a:pt x="34615" y="0"/>
                    <a:pt x="77316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2F1F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054906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50"/>
                </a:lnSpc>
                <a:spcBef>
                  <a:spcPct val="0"/>
                </a:spcBef>
              </a:pPr>
              <a:r>
                <a:rPr lang="en-US" b="true" sz="2300" spc="230" strike="noStrike" u="none">
                  <a:solidFill>
                    <a:srgbClr val="5E8EDC"/>
                  </a:solidFill>
                  <a:latin typeface="Heebo Bold"/>
                  <a:ea typeface="Heebo Bold"/>
                  <a:cs typeface="Heebo Bold"/>
                  <a:sym typeface="Heebo Bold"/>
                </a:rPr>
                <a:t>ФАКТЫ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49340" y="1471277"/>
            <a:ext cx="15872082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ОСНОВНЫЕ ПОНЯТИЯ OLAP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8088" y="780210"/>
            <a:ext cx="248490" cy="24849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6603" y="1597135"/>
            <a:ext cx="8451397" cy="8689865"/>
            <a:chOff x="0" y="0"/>
            <a:chExt cx="2017731" cy="2074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7731" cy="2074664"/>
            </a:xfrm>
            <a:custGeom>
              <a:avLst/>
              <a:gdLst/>
              <a:ahLst/>
              <a:cxnLst/>
              <a:rect r="r" b="b" t="t" l="l"/>
              <a:pathLst>
                <a:path h="2074664" w="2017731">
                  <a:moveTo>
                    <a:pt x="0" y="0"/>
                  </a:moveTo>
                  <a:lnTo>
                    <a:pt x="2017731" y="0"/>
                  </a:lnTo>
                  <a:lnTo>
                    <a:pt x="2017731" y="2074664"/>
                  </a:lnTo>
                  <a:lnTo>
                    <a:pt x="0" y="2074664"/>
                  </a:lnTo>
                  <a:close/>
                </a:path>
              </a:pathLst>
            </a:custGeom>
            <a:blipFill>
              <a:blip r:embed="rId2"/>
              <a:stretch>
                <a:fillRect l="-10129" t="0" r="-10129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15398919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ПРОБЛЕМЫ И ОГРАНИЧЕНИЯ OLAP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23751"/>
            <a:ext cx="6818292" cy="657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OLAP не лишен недостатков: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Сложность настройки: Настройка кубов и данных может быть трудоемкой и сложной.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Ограничение в объеме данных: Традиционные OLAP-системы могут не справляться с огромными объемами данных.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Требования к инфраструктуре: Высокие требования к оборудованию и программному обеспечению для быстрой работы.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1162" y="3019425"/>
            <a:ext cx="7068138" cy="7267575"/>
            <a:chOff x="0" y="0"/>
            <a:chExt cx="2017731" cy="2074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7731" cy="2074664"/>
            </a:xfrm>
            <a:custGeom>
              <a:avLst/>
              <a:gdLst/>
              <a:ahLst/>
              <a:cxnLst/>
              <a:rect r="r" b="b" t="t" l="l"/>
              <a:pathLst>
                <a:path h="2074664" w="2017731">
                  <a:moveTo>
                    <a:pt x="0" y="0"/>
                  </a:moveTo>
                  <a:lnTo>
                    <a:pt x="2017731" y="0"/>
                  </a:lnTo>
                  <a:lnTo>
                    <a:pt x="2017731" y="2074664"/>
                  </a:lnTo>
                  <a:lnTo>
                    <a:pt x="0" y="2074664"/>
                  </a:lnTo>
                  <a:close/>
                </a:path>
              </a:pathLst>
            </a:custGeom>
            <a:blipFill>
              <a:blip r:embed="rId2"/>
              <a:stretch>
                <a:fillRect l="-1410" t="0" r="-141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12506341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ЛУЧШИЕ ПРАКТИКИ ИСПОЛЬЗОВАНИЯ OLAP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33420"/>
            <a:ext cx="7074272" cy="602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Чтобы получить максимальную пользу от OLAP, следуйте этим рекомендациям: </a:t>
            </a:r>
          </a:p>
          <a:p>
            <a:pPr algn="l" marL="474979" indent="-237490" lvl="1">
              <a:lnSpc>
                <a:spcPts val="4399"/>
              </a:lnSpc>
              <a:buAutoNum type="arabicPeriod" startAt="1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Определите ключевые измерения и метрики: Четкое понимание того, что нужно анализировать. </a:t>
            </a:r>
          </a:p>
          <a:p>
            <a:pPr algn="l" marL="474979" indent="-237490" lvl="1">
              <a:lnSpc>
                <a:spcPts val="4399"/>
              </a:lnSpc>
              <a:buAutoNum type="arabicPeriod" startAt="1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Автоматизируйте процессы загрузки и агрегации данных: Оптимизация ETL-процессов. </a:t>
            </a:r>
          </a:p>
          <a:p>
            <a:pPr algn="l" marL="474979" indent="-237490" lvl="1">
              <a:lnSpc>
                <a:spcPts val="4399"/>
              </a:lnSpc>
              <a:buAutoNum type="arabicPeriod" startAt="1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Регулярно обновляйте данные: Чтобы данные оставались актуальными для анализа.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29689" y="161561"/>
            <a:ext cx="21203378" cy="9144000"/>
            <a:chOff x="0" y="0"/>
            <a:chExt cx="1128752" cy="4867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86777"/>
            </a:xfrm>
            <a:custGeom>
              <a:avLst/>
              <a:gdLst/>
              <a:ahLst/>
              <a:cxnLst/>
              <a:rect r="r" b="b" t="t" l="l"/>
              <a:pathLst>
                <a:path h="486777" w="1128752">
                  <a:moveTo>
                    <a:pt x="925552" y="0"/>
                  </a:moveTo>
                  <a:cubicBezTo>
                    <a:pt x="1037776" y="0"/>
                    <a:pt x="1128752" y="108969"/>
                    <a:pt x="1128752" y="243388"/>
                  </a:cubicBezTo>
                  <a:cubicBezTo>
                    <a:pt x="1128752" y="377808"/>
                    <a:pt x="1037776" y="486777"/>
                    <a:pt x="925552" y="486777"/>
                  </a:cubicBezTo>
                  <a:lnTo>
                    <a:pt x="203200" y="486777"/>
                  </a:lnTo>
                  <a:cubicBezTo>
                    <a:pt x="90976" y="486777"/>
                    <a:pt x="0" y="377808"/>
                    <a:pt x="0" y="243388"/>
                  </a:cubicBezTo>
                  <a:cubicBezTo>
                    <a:pt x="0" y="10896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53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66775"/>
            <a:ext cx="7172633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OLTP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40788"/>
            <a:ext cx="7172633" cy="348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предназначен для работы с транзакциями — это операции, которые постоянно записываются в базу данных. Например, покупка товара в интернет-магазине или регистрация клиента в системе. OLTP-системы оптимизированы для выполнения большого количества операций записи, обеспечивая скорость и надежность.</a:t>
            </a:r>
          </a:p>
        </p:txBody>
      </p:sp>
      <p:sp>
        <p:nvSpPr>
          <p:cNvPr name="AutoShape 7" id="7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086667" y="866775"/>
            <a:ext cx="7172633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OLAP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667" y="2440788"/>
            <a:ext cx="7172633" cy="305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наоборот, сосредоточен на анализе данных, которые уже собраны в системе. OLAPсистемы оптимизированы для чтения и обработки больших объемов данных, которые можно изучать с разных сторон. Это позволяет проводить глубокий анализ и выявлять закономерности.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453353"/>
            <a:ext cx="7172633" cy="126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b="true" sz="2400" spc="120">
                <a:solidFill>
                  <a:srgbClr val="5E8ED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МАШИНА ДЛЯ БЫСТРОЙ ОБРАБОТКИ МНОЖЕСТВА ТРАНЗАКЦИЙ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86667" y="6453353"/>
            <a:ext cx="7172633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20">
                <a:solidFill>
                  <a:srgbClr val="5E8ED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АНАЛИТИЧЕСКАЯ СИСТЕМА, ПОЗВОЛЯЮЩАЯ ГЛУБОКО ИЗУЧИТЬ НАКОПЛЕННЫЕ ДАННЫЕ И ИСПОЛЬЗОВАТЬ ИХ ДЛЯ СТРАТЕГИЧЕСКОГО АНАЛИЗА И ПРИНЯТИЯ ОБОСНОВАННЫХ БИЗНЕС-РЕШЕНИЙ.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4018367"/>
            <a:ext cx="18288000" cy="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067913" y="3246842"/>
            <a:ext cx="2002674" cy="1543050"/>
            <a:chOff x="0" y="0"/>
            <a:chExt cx="10549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9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906">
                  <a:moveTo>
                    <a:pt x="77316" y="0"/>
                  </a:moveTo>
                  <a:lnTo>
                    <a:pt x="977590" y="0"/>
                  </a:lnTo>
                  <a:cubicBezTo>
                    <a:pt x="1020291" y="0"/>
                    <a:pt x="1054906" y="34615"/>
                    <a:pt x="1054906" y="77316"/>
                  </a:cubicBezTo>
                  <a:lnTo>
                    <a:pt x="1054906" y="735484"/>
                  </a:lnTo>
                  <a:cubicBezTo>
                    <a:pt x="1054906" y="778185"/>
                    <a:pt x="1020291" y="812800"/>
                    <a:pt x="977590" y="812800"/>
                  </a:cubicBezTo>
                  <a:lnTo>
                    <a:pt x="77316" y="812800"/>
                  </a:lnTo>
                  <a:cubicBezTo>
                    <a:pt x="34615" y="812800"/>
                    <a:pt x="0" y="778185"/>
                    <a:pt x="0" y="735484"/>
                  </a:cubicBezTo>
                  <a:lnTo>
                    <a:pt x="0" y="77316"/>
                  </a:lnTo>
                  <a:cubicBezTo>
                    <a:pt x="0" y="34615"/>
                    <a:pt x="34615" y="0"/>
                    <a:pt x="77316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54906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b="true" sz="2499" spc="249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ROLAP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42761" y="3246842"/>
            <a:ext cx="2002674" cy="1543050"/>
            <a:chOff x="0" y="0"/>
            <a:chExt cx="105490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9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906">
                  <a:moveTo>
                    <a:pt x="77316" y="0"/>
                  </a:moveTo>
                  <a:lnTo>
                    <a:pt x="977590" y="0"/>
                  </a:lnTo>
                  <a:cubicBezTo>
                    <a:pt x="1020291" y="0"/>
                    <a:pt x="1054906" y="34615"/>
                    <a:pt x="1054906" y="77316"/>
                  </a:cubicBezTo>
                  <a:lnTo>
                    <a:pt x="1054906" y="735484"/>
                  </a:lnTo>
                  <a:cubicBezTo>
                    <a:pt x="1054906" y="778185"/>
                    <a:pt x="1020291" y="812800"/>
                    <a:pt x="977590" y="812800"/>
                  </a:cubicBezTo>
                  <a:lnTo>
                    <a:pt x="77316" y="812800"/>
                  </a:lnTo>
                  <a:cubicBezTo>
                    <a:pt x="34615" y="812800"/>
                    <a:pt x="0" y="778185"/>
                    <a:pt x="0" y="735484"/>
                  </a:cubicBezTo>
                  <a:lnTo>
                    <a:pt x="0" y="77316"/>
                  </a:lnTo>
                  <a:cubicBezTo>
                    <a:pt x="0" y="34615"/>
                    <a:pt x="34615" y="0"/>
                    <a:pt x="77316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54906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b="true" sz="2499" spc="249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MOLAP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38697" y="4904192"/>
            <a:ext cx="3863752" cy="458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использует реляционные базы данных для хранения данных и SQL-запросы для их анализа. Этот тип OLAP хорошо подходит для работы с очень большими объемами данных, так как данные хранятся в традиционных реляционных таблицах.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12124" y="4904192"/>
            <a:ext cx="3863752" cy="417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использует многомерные базы данных, где данные хранятся в виде кубов. Это позволяет быстрее обрабатывать запросы и анализировать данные, так как кубы уже агрегированы и оптимизированы для анализа.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5551" y="4904192"/>
            <a:ext cx="3863752" cy="375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гибридное решение, которое объединяет преимущества ROLAP и MOLAP. В HOLAP основные данные хранятся в реляционной базе данных, а агрегированные данные — в многомерных кубах.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216090" y="3246842"/>
            <a:ext cx="2002674" cy="1543050"/>
            <a:chOff x="0" y="0"/>
            <a:chExt cx="1054906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49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906">
                  <a:moveTo>
                    <a:pt x="77316" y="0"/>
                  </a:moveTo>
                  <a:lnTo>
                    <a:pt x="977590" y="0"/>
                  </a:lnTo>
                  <a:cubicBezTo>
                    <a:pt x="1020291" y="0"/>
                    <a:pt x="1054906" y="34615"/>
                    <a:pt x="1054906" y="77316"/>
                  </a:cubicBezTo>
                  <a:lnTo>
                    <a:pt x="1054906" y="735484"/>
                  </a:lnTo>
                  <a:cubicBezTo>
                    <a:pt x="1054906" y="778185"/>
                    <a:pt x="1020291" y="812800"/>
                    <a:pt x="977590" y="812800"/>
                  </a:cubicBezTo>
                  <a:lnTo>
                    <a:pt x="77316" y="812800"/>
                  </a:lnTo>
                  <a:cubicBezTo>
                    <a:pt x="34615" y="812800"/>
                    <a:pt x="0" y="778185"/>
                    <a:pt x="0" y="735484"/>
                  </a:cubicBezTo>
                  <a:lnTo>
                    <a:pt x="0" y="77316"/>
                  </a:lnTo>
                  <a:cubicBezTo>
                    <a:pt x="0" y="34615"/>
                    <a:pt x="34615" y="0"/>
                    <a:pt x="77316" y="0"/>
                  </a:cubicBezTo>
                  <a:close/>
                </a:path>
              </a:pathLst>
            </a:custGeom>
            <a:solidFill>
              <a:srgbClr val="F2F1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054906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b="true" sz="2499" spc="249">
                  <a:solidFill>
                    <a:srgbClr val="4E6E81"/>
                  </a:solidFill>
                  <a:latin typeface="Heebo Bold"/>
                  <a:ea typeface="Heebo Bold"/>
                  <a:cs typeface="Heebo Bold"/>
                  <a:sym typeface="Heebo Bold"/>
                </a:rPr>
                <a:t>HOLAP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07959" y="1471277"/>
            <a:ext cx="15872082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ТИПЫ OLAP-СИСТЕМ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18088" y="780210"/>
            <a:ext cx="248490" cy="24849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924765"/>
            <a:ext cx="15529061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ROLAP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9470" y="2139202"/>
            <a:ext cx="15529061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хранит данные в реляционных базах и использует SQLзапросы для обработки и агрегации информации. Хотя это может быть медленнее по сравнению с MOLAP, данный подход предоставляет возможность работы с очень большими наборами данных, так как он не ограничен размером многомерных кубов. ROLAP поддерживает динамическое создание агрегатов по запросам.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152945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163630" y="6952824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192424" y="6341745"/>
            <a:ext cx="5958766" cy="70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b="true" sz="4000" spc="2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ПРЕИМУЩЕСТВА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92424" y="7234913"/>
            <a:ext cx="4775418" cy="21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Масштабируемость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Гибкость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Динамическое создание агрегатов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20158" y="7234913"/>
            <a:ext cx="4775418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Более низкая производительность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Зависимость от SQL-запросов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Загрузка системы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20158" y="6351270"/>
            <a:ext cx="477541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</a:pPr>
            <a:r>
              <a:rPr lang="en-US" b="true" sz="3999" spc="199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НЕДОСТАТКИ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9470" y="4233432"/>
            <a:ext cx="15529061" cy="55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b="true" sz="3000" spc="1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SQL-ПОДОБНАЯ ОПЕРАЦИЯ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66879" y="5001961"/>
            <a:ext cx="4716959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product, SUM(sales)</a:t>
            </a: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l">
              <a:lnSpc>
                <a:spcPts val="3359"/>
              </a:lnSpc>
            </a:pP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sales_fact_table</a:t>
            </a: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product;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924765"/>
            <a:ext cx="15529061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MOLAP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9470" y="2139202"/>
            <a:ext cx="15529061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использует кубы данных для хранения и агрегации, обеспечивая быстрый доступ к результатам запросов за счёт предварительных вычислений. Однако объём данных в MOLAP ограничен возможностями хранилища, так как все данные загружаются в многомерные структуры заранее.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92424" y="6341745"/>
            <a:ext cx="5958766" cy="70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b="true" sz="4000" spc="2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ПРЕИМУЩЕСТВА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92424" y="7234913"/>
            <a:ext cx="4775418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Высокая производительность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Простота использования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Предварительная агрегация данных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20158" y="7234913"/>
            <a:ext cx="4775418" cy="160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Ограничение по объему данных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Сложность обновления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20158" y="6351270"/>
            <a:ext cx="477541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</a:pPr>
            <a:r>
              <a:rPr lang="en-US" b="true" sz="3999" spc="199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НЕДОСТАТКИ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H="true">
            <a:off x="1152945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7163630" y="6952824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379470" y="3833382"/>
            <a:ext cx="15529061" cy="55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b="true" sz="3000" spc="1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SQL-ПОДОБНАЯ ОПЕРАЦИЯ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66879" y="4601911"/>
            <a:ext cx="4716959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product, SUM(sales)</a:t>
            </a: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l">
              <a:lnSpc>
                <a:spcPts val="3359"/>
              </a:lnSpc>
            </a:pP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sales_molap_cube</a:t>
            </a: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product;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924765"/>
            <a:ext cx="15529061" cy="108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HOLAP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9470" y="2135296"/>
            <a:ext cx="15529061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автоматически выбирает метод работы в зависимости от типа запроса — быстрые операции выполняются с кубами данных, а для более глубокого анализа система может обращаться к реляционным таблицам. Это обеспечивает баланс между скоростью и масштабируемостью.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152945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163630" y="6952824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379470" y="3508747"/>
            <a:ext cx="15529061" cy="55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b="true" sz="3000" spc="1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SQL-ПОДОБНАЯ ОПЕРАЦИЯ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66879" y="4288155"/>
            <a:ext cx="5954241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region, product, SUM(sales)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sales_holap_cube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WHERE 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year = </a:t>
            </a:r>
            <a:r>
              <a:rPr lang="en-US" sz="2399" spc="239">
                <a:solidFill>
                  <a:srgbClr val="5E8EDC"/>
                </a:solidFill>
                <a:latin typeface="Lato"/>
                <a:ea typeface="Lato"/>
                <a:cs typeface="Lato"/>
                <a:sym typeface="Lato"/>
              </a:rPr>
              <a:t>2023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239">
                <a:solidFill>
                  <a:srgbClr val="E29CAD"/>
                </a:solidFill>
                <a:latin typeface="Lato"/>
                <a:ea typeface="Lato"/>
                <a:cs typeface="Lato"/>
                <a:sym typeface="Lato"/>
              </a:rPr>
              <a:t>GROUP BY</a:t>
            </a:r>
            <a:r>
              <a:rPr lang="en-US" sz="2399" spc="23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region, product;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2424" y="6341745"/>
            <a:ext cx="5958766" cy="70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b="true" sz="4000" spc="2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ПРЕИМУЩЕСТВА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2424" y="7234913"/>
            <a:ext cx="4775418" cy="160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Гибкость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Производительность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Сбалансированный подход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20158" y="7234913"/>
            <a:ext cx="4775418" cy="160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Сложность настройки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 spc="2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Увеличение сложности инфраструктуры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20158" y="6351270"/>
            <a:ext cx="477541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</a:pPr>
            <a:r>
              <a:rPr lang="en-US" b="true" sz="3999" spc="199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НЕДОСТАТКИ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DAGUZuqUsb4</dc:identifier>
  <dcterms:modified xsi:type="dcterms:W3CDTF">2011-08-01T06:04:30Z</dcterms:modified>
  <cp:revision>1</cp:revision>
  <dc:title>OLAP анализ</dc:title>
</cp:coreProperties>
</file>